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72" r:id="rId5"/>
    <p:sldId id="271" r:id="rId6"/>
    <p:sldId id="259" r:id="rId7"/>
    <p:sldId id="263" r:id="rId8"/>
    <p:sldId id="265" r:id="rId9"/>
    <p:sldId id="266" r:id="rId10"/>
    <p:sldId id="264" r:id="rId11"/>
    <p:sldId id="268" r:id="rId12"/>
    <p:sldId id="261" r:id="rId13"/>
    <p:sldId id="262" r:id="rId14"/>
    <p:sldId id="260" r:id="rId15"/>
    <p:sldId id="270" r:id="rId16"/>
    <p:sldId id="269"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2464" autoAdjust="0"/>
  </p:normalViewPr>
  <p:slideViewPr>
    <p:cSldViewPr>
      <p:cViewPr varScale="1">
        <p:scale>
          <a:sx n="65" d="100"/>
          <a:sy n="65" d="100"/>
        </p:scale>
        <p:origin x="-199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2"/>
  <c:chart>
    <c:autoTitleDeleted val="1"/>
    <c:view3D>
      <c:rotX val="30"/>
      <c:perspective val="30"/>
    </c:view3D>
    <c:plotArea>
      <c:layout>
        <c:manualLayout>
          <c:layoutTarget val="inner"/>
          <c:xMode val="edge"/>
          <c:yMode val="edge"/>
          <c:x val="0"/>
          <c:y val="0"/>
          <c:w val="0.83270341207349252"/>
          <c:h val="1"/>
        </c:manualLayout>
      </c:layout>
      <c:pie3DChart>
        <c:varyColors val="1"/>
      </c:pie3DChart>
    </c:plotArea>
    <c:legend>
      <c:legendPos val="r"/>
      <c:layout>
        <c:manualLayout>
          <c:xMode val="edge"/>
          <c:yMode val="edge"/>
          <c:x val="0.67543598716827102"/>
          <c:y val="5.2131225995440122E-2"/>
          <c:w val="0.31530475357247051"/>
          <c:h val="0.93383861070008789"/>
        </c:manualLayout>
      </c:layout>
    </c:legend>
    <c:plotVisOnly val="1"/>
  </c:chart>
  <c:spPr>
    <a:solidFill>
      <a:srgbClr val="FFC000"/>
    </a:solidFill>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0"/>
          <c:y val="0"/>
          <c:w val="0.83270341207349186"/>
          <c:h val="1"/>
        </c:manualLayout>
      </c:layout>
      <c:pie3DChart>
        <c:varyColors val="1"/>
        <c:ser>
          <c:idx val="0"/>
          <c:order val="0"/>
          <c:tx>
            <c:strRef>
              <c:f>Sheet1!$B$1</c:f>
              <c:strCache>
                <c:ptCount val="1"/>
                <c:pt idx="0">
                  <c:v>Column1</c:v>
                </c:pt>
              </c:strCache>
            </c:strRef>
          </c:tx>
          <c:dPt>
            <c:idx val="0"/>
            <c:explosion val="6"/>
          </c:dPt>
          <c:dPt>
            <c:idx val="1"/>
            <c:explosion val="8"/>
          </c:dPt>
          <c:dPt>
            <c:idx val="2"/>
            <c:explosion val="9"/>
          </c:dPt>
          <c:cat>
            <c:strRef>
              <c:f>Sheet1!$A$2:$A$10</c:f>
              <c:strCache>
                <c:ptCount val="9"/>
                <c:pt idx="0">
                  <c:v>Games</c:v>
                </c:pt>
                <c:pt idx="1">
                  <c:v>Web browsing</c:v>
                </c:pt>
                <c:pt idx="2">
                  <c:v>Facebook</c:v>
                </c:pt>
                <c:pt idx="3">
                  <c:v>Entertainment</c:v>
                </c:pt>
                <c:pt idx="4">
                  <c:v>Utility</c:v>
                </c:pt>
                <c:pt idx="5">
                  <c:v>Social Networking</c:v>
                </c:pt>
                <c:pt idx="6">
                  <c:v>News</c:v>
                </c:pt>
                <c:pt idx="7">
                  <c:v>Productivity</c:v>
                </c:pt>
                <c:pt idx="8">
                  <c:v>Other</c:v>
                </c:pt>
              </c:strCache>
            </c:strRef>
          </c:cat>
          <c:val>
            <c:numRef>
              <c:f>Sheet1!$B$2:$B$10</c:f>
              <c:numCache>
                <c:formatCode>0%</c:formatCode>
                <c:ptCount val="9"/>
                <c:pt idx="0">
                  <c:v>0.32000000000000006</c:v>
                </c:pt>
                <c:pt idx="1">
                  <c:v>0.2</c:v>
                </c:pt>
                <c:pt idx="2">
                  <c:v>0.18000000000000002</c:v>
                </c:pt>
                <c:pt idx="3">
                  <c:v>8.0000000000000016E-2</c:v>
                </c:pt>
                <c:pt idx="4">
                  <c:v>8.0000000000000016E-2</c:v>
                </c:pt>
                <c:pt idx="5">
                  <c:v>6.0000000000000012E-2</c:v>
                </c:pt>
                <c:pt idx="6">
                  <c:v>2.0000000000000004E-2</c:v>
                </c:pt>
                <c:pt idx="7">
                  <c:v>2.0000000000000004E-2</c:v>
                </c:pt>
                <c:pt idx="8">
                  <c:v>6.0000000000000012E-2</c:v>
                </c:pt>
              </c:numCache>
            </c:numRef>
          </c:val>
        </c:ser>
      </c:pie3DChart>
    </c:plotArea>
    <c:legend>
      <c:legendPos val="r"/>
      <c:layout>
        <c:manualLayout>
          <c:xMode val="edge"/>
          <c:yMode val="edge"/>
          <c:x val="0.6754359871682708"/>
          <c:y val="5.2131225995440102E-2"/>
          <c:w val="0.31530475357247023"/>
          <c:h val="0.93383861070008756"/>
        </c:manualLayout>
      </c:layout>
    </c:legend>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0.60185</cdr:x>
      <cdr:y>0.06452</cdr:y>
    </cdr:from>
    <cdr:to>
      <cdr:x>0.98148</cdr:x>
      <cdr:y>0.24194</cdr:y>
    </cdr:to>
    <cdr:sp macro="" textlink="">
      <cdr:nvSpPr>
        <cdr:cNvPr id="4" name="Rectangle 3"/>
        <cdr:cNvSpPr/>
      </cdr:nvSpPr>
      <cdr:spPr>
        <a:xfrm xmlns:a="http://schemas.openxmlformats.org/drawingml/2006/main">
          <a:off x="4953000" y="304800"/>
          <a:ext cx="3124200" cy="838200"/>
        </a:xfrm>
        <a:prstGeom xmlns:a="http://schemas.openxmlformats.org/drawingml/2006/main" prst="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r>
            <a:rPr lang="en-US" sz="3000" dirty="0" smtClean="0"/>
            <a:t>Electronic Games</a:t>
          </a:r>
          <a:endParaRPr lang="en-US" sz="3000" dirty="0"/>
        </a:p>
      </cdr:txBody>
    </cdr:sp>
  </cdr:relSizeAnchor>
</c:userShapes>
</file>

<file path=ppt/drawings/drawing2.xml><?xml version="1.0" encoding="utf-8"?>
<c:userShapes xmlns:c="http://schemas.openxmlformats.org/drawingml/2006/chart">
  <cdr:relSizeAnchor xmlns:cdr="http://schemas.openxmlformats.org/drawingml/2006/chartDrawing">
    <cdr:from>
      <cdr:x>0.86111</cdr:x>
      <cdr:y>0.03367</cdr:y>
    </cdr:from>
    <cdr:to>
      <cdr:x>0.97222</cdr:x>
      <cdr:y>0.15153</cdr:y>
    </cdr:to>
    <cdr:sp macro="" textlink="">
      <cdr:nvSpPr>
        <cdr:cNvPr id="2" name="Rectangle 1"/>
        <cdr:cNvSpPr/>
      </cdr:nvSpPr>
      <cdr:spPr>
        <a:xfrm xmlns:a="http://schemas.openxmlformats.org/drawingml/2006/main">
          <a:off x="7086600" y="152400"/>
          <a:ext cx="914400" cy="533400"/>
        </a:xfrm>
        <a:prstGeom xmlns:a="http://schemas.openxmlformats.org/drawingml/2006/main" prst="rect">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3000" dirty="0" smtClean="0"/>
            <a:t>32%</a:t>
          </a:r>
          <a:endParaRPr lang="en-US" sz="3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509EED-FB72-4FB1-93FD-4E33326F548A}" type="datetimeFigureOut">
              <a:rPr lang="en-US" smtClean="0"/>
              <a:pPr/>
              <a:t>8/25/2013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BA8322-A2D0-4D25-83F6-2A07CB9AB95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68666-C20C-4784-8F25-665CC18D1FF6}" type="datetimeFigureOut">
              <a:rPr lang="en-US" smtClean="0"/>
              <a:pPr/>
              <a:t>8/25/2013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8517F-9BBC-424C-8D4C-8E12A186F32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velopers.google.com/games/servi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Simplifying the hard theoretical</a:t>
            </a:r>
            <a:r>
              <a:rPr lang="en-US" sz="1200" b="0" i="0" kern="1200" baseline="0" dirty="0" smtClean="0">
                <a:solidFill>
                  <a:schemeClr val="tx1"/>
                </a:solidFill>
                <a:latin typeface="+mn-lt"/>
                <a:ea typeface="+mn-ea"/>
                <a:cs typeface="+mn-cs"/>
              </a:rPr>
              <a:t> knowledge.</a:t>
            </a:r>
          </a:p>
          <a:p>
            <a:r>
              <a:rPr lang="en-US" sz="1200" b="0" i="0" kern="1200" dirty="0" smtClean="0">
                <a:solidFill>
                  <a:schemeClr val="tx1"/>
                </a:solidFill>
                <a:latin typeface="+mn-lt"/>
                <a:ea typeface="+mn-ea"/>
                <a:cs typeface="+mn-cs"/>
              </a:rPr>
              <a:t>Due</a:t>
            </a:r>
            <a:r>
              <a:rPr lang="en-US" sz="1200" b="0" i="0" kern="1200" baseline="0" dirty="0" smtClean="0">
                <a:solidFill>
                  <a:schemeClr val="tx1"/>
                </a:solidFill>
                <a:latin typeface="+mn-lt"/>
                <a:ea typeface="+mn-ea"/>
                <a:cs typeface="+mn-cs"/>
              </a:rPr>
              <a:t> to the fact that </a:t>
            </a:r>
            <a:r>
              <a:rPr lang="en-US" sz="1200" b="0" i="0" kern="1200" baseline="0" noProof="1" smtClean="0">
                <a:solidFill>
                  <a:schemeClr val="tx1"/>
                </a:solidFill>
                <a:latin typeface="+mn-lt"/>
                <a:ea typeface="+mn-ea"/>
                <a:cs typeface="+mn-cs"/>
              </a:rPr>
              <a:t>combinatorics</a:t>
            </a:r>
            <a:r>
              <a:rPr lang="en-US" sz="1200" b="0" i="0" kern="1200" baseline="0" dirty="0" smtClean="0">
                <a:solidFill>
                  <a:schemeClr val="tx1"/>
                </a:solidFill>
                <a:latin typeface="+mn-lt"/>
                <a:ea typeface="+mn-ea"/>
                <a:cs typeface="+mn-cs"/>
              </a:rPr>
              <a:t> will be studied since 2013/2014 we decided that it will be easier for the pupils if they play a game connected with that subject and it visually presents them the teaching material.</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a:t>
            </a:r>
            <a:r>
              <a:rPr lang="en-US" sz="1200" b="0" i="0" kern="1200" baseline="0" dirty="0" smtClean="0">
                <a:solidFill>
                  <a:schemeClr val="tx1"/>
                </a:solidFill>
                <a:latin typeface="+mn-lt"/>
                <a:ea typeface="+mn-ea"/>
                <a:cs typeface="+mn-cs"/>
              </a:rPr>
              <a:t> have prepared a game prototype of the famous game Bulls and Cows written as a single page web application. What is interesting here is the responsive design.</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We are planning to make the game multiplayer with match making system. So a player finds an opponent online and plays versus him. Whoever guess first the opponent’s number wins.</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The win percentage of the player is stored and he will gain achievements as long as he continues playing the game. </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For example they can be connected with the time used for guessing or the number of guesses made.</a:t>
            </a:r>
          </a:p>
          <a:p>
            <a:endParaRPr lang="en-US" sz="1200" b="0" i="0" kern="1200" baseline="0" dirty="0" smtClean="0">
              <a:solidFill>
                <a:schemeClr val="tx1"/>
              </a:solidFill>
              <a:latin typeface="+mn-lt"/>
              <a:ea typeface="+mn-ea"/>
              <a:cs typeface="+mn-cs"/>
            </a:endParaRPr>
          </a:p>
          <a:p>
            <a:endParaRPr lang="en-US"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0B8517F-9BBC-424C-8D4C-8E12A186F3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Google Play game services provides a multiplayer API to allow you to easily create a game that supports multiple simultaneous players. </a:t>
            </a:r>
          </a:p>
          <a:p>
            <a:pPr fontAlgn="base"/>
            <a:r>
              <a:rPr lang="en-US" sz="1200" b="0" i="0" kern="1200" dirty="0" smtClean="0">
                <a:solidFill>
                  <a:schemeClr val="tx1"/>
                </a:solidFill>
                <a:latin typeface="+mn-lt"/>
                <a:ea typeface="+mn-ea"/>
                <a:cs typeface="+mn-cs"/>
              </a:rPr>
              <a:t>The multiplayer API manages the game client network connections and participant status for your game, so you don’t need to handle this explicitly.</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Room</a:t>
            </a:r>
            <a:r>
              <a:rPr lang="en-US" sz="1200" b="0" i="0" kern="1200" dirty="0" smtClean="0">
                <a:solidFill>
                  <a:schemeClr val="tx1"/>
                </a:solidFill>
                <a:latin typeface="+mn-lt"/>
                <a:ea typeface="+mn-ea"/>
                <a:cs typeface="+mn-cs"/>
              </a:rPr>
              <a:t>:</a:t>
            </a:r>
          </a:p>
          <a:p>
            <a:pPr fontAlgn="base"/>
            <a:r>
              <a:rPr lang="en-US" sz="1200" b="0" i="0" kern="1200" dirty="0" smtClean="0">
                <a:solidFill>
                  <a:schemeClr val="tx1"/>
                </a:solidFill>
                <a:latin typeface="+mn-lt"/>
                <a:ea typeface="+mn-ea"/>
                <a:cs typeface="+mn-cs"/>
              </a:rPr>
              <a:t> A virtual meeting space where games take place. </a:t>
            </a:r>
          </a:p>
          <a:p>
            <a:pPr fontAlgn="base"/>
            <a:r>
              <a:rPr lang="en-US" sz="1200" b="0" i="0" kern="1200" dirty="0" smtClean="0">
                <a:solidFill>
                  <a:schemeClr val="tx1"/>
                </a:solidFill>
                <a:latin typeface="+mn-lt"/>
                <a:ea typeface="+mn-ea"/>
                <a:cs typeface="+mn-cs"/>
              </a:rPr>
              <a:t>Players can be invited to join rooms, or be automatically matched into them.</a:t>
            </a:r>
          </a:p>
          <a:p>
            <a:pPr fontAlgn="base"/>
            <a:r>
              <a:rPr lang="en-US" sz="1200" b="0" i="0" kern="1200" dirty="0" smtClean="0">
                <a:solidFill>
                  <a:schemeClr val="tx1"/>
                </a:solidFill>
                <a:latin typeface="+mn-lt"/>
                <a:ea typeface="+mn-ea"/>
                <a:cs typeface="+mn-cs"/>
              </a:rPr>
              <a:t> Players that are connected to the same room can exchange game data with each other.</a:t>
            </a:r>
          </a:p>
          <a:p>
            <a:pPr fontAlgn="base"/>
            <a:endParaRPr lang="en-US" sz="1200" b="0"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Participant</a:t>
            </a:r>
            <a:r>
              <a:rPr lang="en-US" sz="1200" b="0" i="0" kern="1200" dirty="0" smtClean="0">
                <a:solidFill>
                  <a:schemeClr val="tx1"/>
                </a:solidFill>
                <a:latin typeface="+mn-lt"/>
                <a:ea typeface="+mn-ea"/>
                <a:cs typeface="+mn-cs"/>
              </a:rPr>
              <a:t>: </a:t>
            </a:r>
          </a:p>
          <a:p>
            <a:pPr fontAlgn="base"/>
            <a:r>
              <a:rPr lang="en-US" sz="1200" b="0" i="0" kern="1200" dirty="0" smtClean="0">
                <a:solidFill>
                  <a:schemeClr val="tx1"/>
                </a:solidFill>
                <a:latin typeface="+mn-lt"/>
                <a:ea typeface="+mn-ea"/>
                <a:cs typeface="+mn-cs"/>
              </a:rPr>
              <a:t>Players that can participate in a game. A local player can send invitations to other players from their circles to join a room, or request to be auto-matched to random players. </a:t>
            </a:r>
          </a:p>
          <a:p>
            <a:pPr fontAlgn="base"/>
            <a:r>
              <a:rPr lang="en-US" sz="1200" b="0" i="0" kern="1200" dirty="0" smtClean="0">
                <a:solidFill>
                  <a:schemeClr val="tx1"/>
                </a:solidFill>
                <a:latin typeface="+mn-lt"/>
                <a:ea typeface="+mn-ea"/>
                <a:cs typeface="+mn-cs"/>
              </a:rPr>
              <a:t>A player who is sent an invitation will see a notification to accept the game invitation. </a:t>
            </a:r>
          </a:p>
          <a:p>
            <a:pPr fontAlgn="base"/>
            <a:r>
              <a:rPr lang="en-US" sz="1200" b="0" i="0" kern="1200" dirty="0" smtClean="0">
                <a:solidFill>
                  <a:schemeClr val="tx1"/>
                </a:solidFill>
                <a:latin typeface="+mn-lt"/>
                <a:ea typeface="+mn-ea"/>
                <a:cs typeface="+mn-cs"/>
              </a:rPr>
              <a:t>If the player accepts the invitation, they are joined to the room. </a:t>
            </a:r>
          </a:p>
          <a:p>
            <a:pPr fontAlgn="base"/>
            <a:r>
              <a:rPr lang="en-US" sz="1200" b="0" i="0" kern="1200" dirty="0" smtClean="0">
                <a:solidFill>
                  <a:schemeClr val="tx1"/>
                </a:solidFill>
                <a:latin typeface="+mn-lt"/>
                <a:ea typeface="+mn-ea"/>
                <a:cs typeface="+mn-cs"/>
              </a:rPr>
              <a:t>The state of the participants in a room is managed by Google Play game services and is sent to the game clients.</a:t>
            </a:r>
          </a:p>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Achievements can be a great way to increase the users' engagement within the game. Achievements can encourage players to experiment with features they might not normally use, or to approach the game with entirely different play styles. They can also be a fun way for players to compare their progress with each other and engage in light-hearted competition</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Here</a:t>
            </a:r>
            <a:r>
              <a:rPr lang="en-US" sz="1200" b="0" i="0" kern="1200" baseline="0" dirty="0" smtClean="0">
                <a:solidFill>
                  <a:schemeClr val="tx1"/>
                </a:solidFill>
                <a:latin typeface="+mn-lt"/>
                <a:ea typeface="+mn-ea"/>
                <a:cs typeface="+mn-cs"/>
              </a:rPr>
              <a:t> is introduced the </a:t>
            </a:r>
            <a:r>
              <a:rPr lang="en-US" sz="1200" b="0" i="0" u="none" strike="noStrike" kern="1200" dirty="0" smtClean="0">
                <a:solidFill>
                  <a:schemeClr val="tx1"/>
                </a:solidFill>
                <a:latin typeface="+mn-lt"/>
                <a:ea typeface="+mn-ea"/>
                <a:cs typeface="+mn-cs"/>
                <a:hlinkClick r:id="rId3"/>
              </a:rPr>
              <a:t>Google Play Game Services</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It’s an API</a:t>
            </a:r>
            <a:r>
              <a:rPr lang="en-US" sz="1200" b="0" i="0" kern="1200" baseline="0" dirty="0" smtClean="0">
                <a:solidFill>
                  <a:schemeClr val="tx1"/>
                </a:solidFill>
                <a:latin typeface="+mn-lt"/>
                <a:ea typeface="+mn-ea"/>
                <a:cs typeface="+mn-cs"/>
              </a:rPr>
              <a:t> that can easily store player’s data. The example shows how to save an achievement at the player’s statistic.</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Personalization in game can be easily</a:t>
            </a:r>
            <a:r>
              <a:rPr lang="en-US" baseline="0" dirty="0" smtClean="0"/>
              <a:t> achieved by creating a custom avatar for each player. Actually the players can build by their own avatars representing their personality in the virtual world. </a:t>
            </a:r>
            <a:r>
              <a:rPr lang="en-US" baseline="0" dirty="0" smtClean="0"/>
              <a:t>Each player will have an avatar within the game environment. That environment can be changed according to the current player which is also planned as a way of personalization.</a:t>
            </a:r>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increase and availability of technological devices, there has been a shift in what types of games people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or electronic gaming has become more widely used than traditional board games</a:t>
            </a:r>
          </a:p>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smtClean="0"/>
          </a:p>
        </p:txBody>
      </p:sp>
      <p:sp>
        <p:nvSpPr>
          <p:cNvPr id="4" name="Slide Number Placeholder 3"/>
          <p:cNvSpPr>
            <a:spLocks noGrp="1"/>
          </p:cNvSpPr>
          <p:nvPr>
            <p:ph type="sldNum" sz="quarter" idx="10"/>
          </p:nvPr>
        </p:nvSpPr>
        <p:spPr/>
        <p:txBody>
          <a:bodyPr/>
          <a:lstStyle/>
          <a:p>
            <a:fld id="{C0B8517F-9BBC-424C-8D4C-8E12A186F32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statistic</a:t>
            </a:r>
            <a:r>
              <a:rPr lang="en-US" baseline="0" dirty="0" smtClean="0"/>
              <a:t> of the mobile usage shows that most of the people use their devices for playing games.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native approach excels in performance and device access, </a:t>
            </a:r>
          </a:p>
          <a:p>
            <a:r>
              <a:rPr lang="en-US" dirty="0" smtClean="0"/>
              <a:t>but suffers in cost and updates.</a:t>
            </a:r>
          </a:p>
          <a:p>
            <a:r>
              <a:rPr lang="en-US" dirty="0" smtClean="0"/>
              <a:t>The hybrid approach provides a middle ground which, in many </a:t>
            </a:r>
          </a:p>
          <a:p>
            <a:r>
              <a:rPr lang="en-US" dirty="0" smtClean="0"/>
              <a:t>situations, is the best of both worlds, especially if the developer </a:t>
            </a:r>
          </a:p>
          <a:p>
            <a:r>
              <a:rPr lang="en-US" dirty="0" smtClean="0"/>
              <a:t>is targeting multiple operating systems. </a:t>
            </a:r>
          </a:p>
          <a:p>
            <a:r>
              <a:rPr lang="en-US" dirty="0" smtClean="0"/>
              <a:t>The web approach is much </a:t>
            </a:r>
          </a:p>
          <a:p>
            <a:r>
              <a:rPr lang="en-US" dirty="0" smtClean="0"/>
              <a:t>simpler, less expensive and easier to update, but is currently </a:t>
            </a:r>
          </a:p>
          <a:p>
            <a:r>
              <a:rPr lang="en-US" dirty="0" smtClean="0"/>
              <a:t>limited in functionality and cannot achieve the exceptional level </a:t>
            </a:r>
          </a:p>
          <a:p>
            <a:r>
              <a:rPr lang="en-US" dirty="0" smtClean="0"/>
              <a:t>of user experience that can be obtained using native API calls. </a:t>
            </a:r>
          </a:p>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have made</a:t>
            </a:r>
            <a:r>
              <a:rPr lang="en-US" sz="1200" b="0" i="0" kern="1200" baseline="0" dirty="0" smtClean="0">
                <a:solidFill>
                  <a:schemeClr val="tx1"/>
                </a:solidFill>
                <a:latin typeface="+mn-lt"/>
                <a:ea typeface="+mn-ea"/>
                <a:cs typeface="+mn-cs"/>
              </a:rPr>
              <a:t> a version of the common game Hangman where the player have a certain number of letter guesses to find out the hidden word.</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There are synonyms given below the hidden word which are actually the tips for the player. Interesting here is that the player is gaining points for each letter guessed.</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No matter if he fails or succeed guessing the word he is still earning some points which we think is encouraging them to proceed playing. First I’ve written the game on ActionScript3 but now its rewritten in native Android.</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Dumanica – Poetry</a:t>
            </a:r>
          </a:p>
          <a:p>
            <a:r>
              <a:rPr lang="en-US" sz="1200" b="0" i="0" kern="1200" dirty="0" smtClean="0">
                <a:solidFill>
                  <a:schemeClr val="tx1"/>
                </a:solidFill>
                <a:latin typeface="+mn-lt"/>
                <a:ea typeface="+mn-ea"/>
                <a:cs typeface="+mn-cs"/>
              </a:rPr>
              <a:t>Written</a:t>
            </a:r>
            <a:r>
              <a:rPr lang="en-US" sz="1200" b="0" i="0" kern="1200" baseline="0" dirty="0" smtClean="0">
                <a:solidFill>
                  <a:schemeClr val="tx1"/>
                </a:solidFill>
                <a:latin typeface="+mn-lt"/>
                <a:ea typeface="+mn-ea"/>
                <a:cs typeface="+mn-cs"/>
              </a:rPr>
              <a:t> in Action Script 3 and deployed for android. The application has liquid design so the graphics within will have the same good quality at different screen sizes.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That</a:t>
            </a:r>
            <a:r>
              <a:rPr lang="en-US" sz="1200" b="0" i="0" kern="1200" baseline="0" dirty="0" smtClean="0">
                <a:solidFill>
                  <a:schemeClr val="tx1"/>
                </a:solidFill>
                <a:latin typeface="+mn-lt"/>
                <a:ea typeface="+mn-ea"/>
                <a:cs typeface="+mn-cs"/>
              </a:rPr>
              <a:t>’s a game where the user has to guess the last word of the line which is replaced with some sort of a star icon.</a:t>
            </a:r>
          </a:p>
          <a:p>
            <a:r>
              <a:rPr lang="en-US" sz="1200" b="0" i="0" kern="1200" baseline="0" dirty="0" smtClean="0">
                <a:solidFill>
                  <a:schemeClr val="tx1"/>
                </a:solidFill>
                <a:latin typeface="+mn-lt"/>
                <a:ea typeface="+mn-ea"/>
                <a:cs typeface="+mn-cs"/>
              </a:rPr>
              <a:t>There is a time for giving the answer which comes in a typical a)b)c)d) option.</a:t>
            </a:r>
          </a:p>
          <a:p>
            <a:r>
              <a:rPr lang="en-US" sz="1200" b="0" i="0" kern="1200" baseline="0" dirty="0" smtClean="0">
                <a:solidFill>
                  <a:schemeClr val="tx1"/>
                </a:solidFill>
                <a:latin typeface="+mn-lt"/>
                <a:ea typeface="+mn-ea"/>
                <a:cs typeface="+mn-cs"/>
              </a:rPr>
              <a:t>After finishing a game round (1 poem) the player gets a success statistic given in percentage.</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B8517F-9BBC-424C-8D4C-8E12A186F3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77DF6-52D3-42BE-8237-47C23BFDFDB9}" type="datetime1">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4CCCD-FCEF-4453-B55C-CD622072C71C}" type="datetime1">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FEE6F-B33B-439D-BE36-E42E41A6C32F}" type="datetime1">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35BA9-D278-4D83-8BDA-5BD159847F2B}" type="datetime1">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A145A-DB88-490D-B6BF-DAFD3F0D20C7}" type="datetime1">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EEEB54-C173-4A69-9820-F0C0DA3741A1}" type="datetime1">
              <a:rPr lang="en-US" smtClean="0"/>
              <a:pPr/>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BC735-D234-4F81-9778-126C69040804}" type="datetime1">
              <a:rPr lang="en-US" smtClean="0"/>
              <a:pPr/>
              <a:t>8/25/2013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553FF1-1D8E-4B56-B694-F0C8F883A481}" type="datetime1">
              <a:rPr lang="en-US" smtClean="0"/>
              <a:pPr/>
              <a:t>8/25/2013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E4D4D-D933-40CF-946B-11884971177A}" type="datetime1">
              <a:rPr lang="en-US" smtClean="0"/>
              <a:pPr/>
              <a:t>8/25/2013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EF851-0951-404F-B1B4-1CBA7A8BD4D5}" type="datetime1">
              <a:rPr lang="en-US" smtClean="0"/>
              <a:pPr/>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C3ED-D6A3-4B5C-8268-785D0C0EF4F3}" type="datetime1">
              <a:rPr lang="en-US" smtClean="0"/>
              <a:pPr/>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5EE2C-EC04-4BFB-98B1-29D207E28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CA014-02B9-4562-9A2D-F31AAE4119D5}" type="datetime1">
              <a:rPr lang="en-US" smtClean="0"/>
              <a:pPr/>
              <a:t>8/25/2013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5EE2C-EC04-4BFB-98B1-29D207E28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jpg"/>
          <p:cNvPicPr>
            <a:picLocks noGrp="1" noChangeAspect="1"/>
          </p:cNvPicPr>
          <p:nvPr>
            <p:ph idx="1"/>
          </p:nvPr>
        </p:nvPicPr>
        <p:blipFill>
          <a:blip r:embed="rId3" cstate="print"/>
          <a:stretch>
            <a:fillRect/>
          </a:stretch>
        </p:blipFill>
        <p:spPr>
          <a:xfrm>
            <a:off x="1447800" y="2379268"/>
            <a:ext cx="6019800" cy="4478732"/>
          </a:xfrm>
        </p:spPr>
      </p:pic>
      <p:sp>
        <p:nvSpPr>
          <p:cNvPr id="4" name="Title 3"/>
          <p:cNvSpPr>
            <a:spLocks noGrp="1"/>
          </p:cNvSpPr>
          <p:nvPr>
            <p:ph type="title"/>
          </p:nvPr>
        </p:nvSpPr>
        <p:spPr>
          <a:xfrm>
            <a:off x="0" y="0"/>
            <a:ext cx="9144000" cy="1600200"/>
          </a:xfrm>
          <a:solidFill>
            <a:schemeClr val="accent1">
              <a:lumMod val="75000"/>
            </a:schemeClr>
          </a:solidFill>
        </p:spPr>
        <p:txBody>
          <a:bodyPr>
            <a:normAutofit/>
          </a:bodyPr>
          <a:lstStyle/>
          <a:p>
            <a:pPr algn="l"/>
            <a:r>
              <a:rPr lang="en-US" dirty="0" smtClean="0">
                <a:solidFill>
                  <a:schemeClr val="bg1"/>
                </a:solidFill>
              </a:rPr>
              <a:t>                    GAME ORIENTED </a:t>
            </a:r>
            <a:br>
              <a:rPr lang="en-US" dirty="0" smtClean="0">
                <a:solidFill>
                  <a:schemeClr val="bg1"/>
                </a:solidFill>
              </a:rPr>
            </a:br>
            <a:r>
              <a:rPr lang="en-US" dirty="0" smtClean="0">
                <a:solidFill>
                  <a:schemeClr val="bg1"/>
                </a:solidFill>
              </a:rPr>
              <a:t>                                  </a:t>
            </a:r>
            <a:r>
              <a:rPr lang="en-US" dirty="0" smtClean="0">
                <a:solidFill>
                  <a:srgbClr val="FFC000"/>
                </a:solidFill>
              </a:rPr>
              <a:t>EDUCATION</a:t>
            </a:r>
            <a:endParaRPr lang="en-US" dirty="0">
              <a:solidFill>
                <a:srgbClr val="FFC000"/>
              </a:solidFill>
            </a:endParaRPr>
          </a:p>
        </p:txBody>
      </p:sp>
      <p:sp>
        <p:nvSpPr>
          <p:cNvPr id="7" name="Rectangle 6"/>
          <p:cNvSpPr/>
          <p:nvPr/>
        </p:nvSpPr>
        <p:spPr>
          <a:xfrm>
            <a:off x="0" y="1447800"/>
            <a:ext cx="914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1" noProof="1" smtClean="0">
                <a:latin typeface="Arial"/>
              </a:rPr>
              <a:t>A</a:t>
            </a:r>
            <a:r>
              <a:rPr lang="en-US" sz="2000" b="1" noProof="1" smtClean="0">
                <a:latin typeface="Arial"/>
              </a:rPr>
              <a:t>. </a:t>
            </a:r>
            <a:r>
              <a:rPr lang="en-US" sz="2000" b="1" noProof="1" smtClean="0">
                <a:latin typeface="Arial"/>
              </a:rPr>
              <a:t>Petrov</a:t>
            </a:r>
            <a:r>
              <a:rPr lang="en-US" sz="2000" b="1" noProof="1" smtClean="0">
                <a:latin typeface="Arial"/>
              </a:rPr>
              <a:t>, </a:t>
            </a:r>
            <a:r>
              <a:rPr lang="en-US" sz="2000" b="1" noProof="1" smtClean="0">
                <a:latin typeface="Arial"/>
              </a:rPr>
              <a:t>V</a:t>
            </a:r>
            <a:r>
              <a:rPr lang="en-US" sz="2000" b="1" noProof="1" smtClean="0">
                <a:latin typeface="Arial"/>
              </a:rPr>
              <a:t>. </a:t>
            </a:r>
            <a:r>
              <a:rPr lang="en-US" sz="2000" b="1" noProof="1" smtClean="0">
                <a:latin typeface="Arial"/>
              </a:rPr>
              <a:t>Valkanova </a:t>
            </a:r>
            <a:br>
              <a:rPr lang="en-US" sz="2000" b="1" noProof="1" smtClean="0">
                <a:latin typeface="Arial"/>
              </a:rPr>
            </a:br>
            <a:r>
              <a:rPr lang="en-US" sz="1400" b="1" noProof="1" smtClean="0">
                <a:latin typeface="Arial"/>
              </a:rPr>
              <a:t>13</a:t>
            </a:r>
            <a:r>
              <a:rPr lang="en-US" sz="1400" b="1" baseline="30000" noProof="1" smtClean="0">
                <a:latin typeface="Arial"/>
              </a:rPr>
              <a:t>th</a:t>
            </a:r>
            <a:r>
              <a:rPr lang="en-US" sz="1400" b="1" noProof="1" smtClean="0">
                <a:latin typeface="Arial"/>
              </a:rPr>
              <a:t> Workshop    ‘Software Engineering Education and Reverse Engineering’  </a:t>
            </a:r>
            <a:br>
              <a:rPr lang="en-US" sz="1400" b="1" noProof="1" smtClean="0">
                <a:latin typeface="Arial"/>
              </a:rPr>
            </a:br>
            <a:r>
              <a:rPr lang="en-US" sz="1400" b="1" noProof="1" smtClean="0">
                <a:latin typeface="Arial"/>
              </a:rPr>
              <a:t>Bansko, Bulgaria 26-31 August 2013</a:t>
            </a:r>
            <a:endParaRPr lang="en-US" sz="1400" b="1" noProof="1">
              <a:latin typeface="Arial"/>
            </a:endParaRPr>
          </a:p>
        </p:txBody>
      </p:sp>
      <p:pic>
        <p:nvPicPr>
          <p:cNvPr id="9" name="Picture 8" descr="icon-calendar.png"/>
          <p:cNvPicPr>
            <a:picLocks noChangeAspect="1"/>
          </p:cNvPicPr>
          <p:nvPr/>
        </p:nvPicPr>
        <p:blipFill>
          <a:blip r:embed="rId4" cstate="print"/>
          <a:stretch>
            <a:fillRect/>
          </a:stretch>
        </p:blipFill>
        <p:spPr>
          <a:xfrm>
            <a:off x="533400" y="76200"/>
            <a:ext cx="1295400" cy="129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t>
            </a:r>
            <a:r>
              <a:rPr lang="en-US" sz="4000" dirty="0" smtClean="0">
                <a:solidFill>
                  <a:schemeClr val="bg1"/>
                </a:solidFill>
              </a:rPr>
              <a:t>Web App - Bulls and Cows</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10</a:t>
            </a:fld>
            <a:endParaRPr lang="en-US"/>
          </a:p>
        </p:txBody>
      </p:sp>
      <p:pic>
        <p:nvPicPr>
          <p:cNvPr id="12" name="Picture 11" descr="fanconxblog.jpg"/>
          <p:cNvPicPr>
            <a:picLocks noChangeAspect="1"/>
          </p:cNvPicPr>
          <p:nvPr/>
        </p:nvPicPr>
        <p:blipFill>
          <a:blip r:embed="rId3" cstate="print"/>
          <a:stretch>
            <a:fillRect/>
          </a:stretch>
        </p:blipFill>
        <p:spPr>
          <a:xfrm>
            <a:off x="457200" y="228600"/>
            <a:ext cx="2285999" cy="1392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Content Placeholder 14" descr="bulls_and_cows_mobile.jpg"/>
          <p:cNvPicPr>
            <a:picLocks noGrp="1" noChangeAspect="1"/>
          </p:cNvPicPr>
          <p:nvPr>
            <p:ph idx="1"/>
          </p:nvPr>
        </p:nvPicPr>
        <p:blipFill>
          <a:blip r:embed="rId4" cstate="print"/>
          <a:stretch>
            <a:fillRect/>
          </a:stretch>
        </p:blipFill>
        <p:spPr>
          <a:xfrm>
            <a:off x="990600" y="1676400"/>
            <a:ext cx="6985199" cy="508014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t>
            </a:r>
            <a:r>
              <a:rPr lang="en-US" sz="4000" noProof="1" smtClean="0">
                <a:solidFill>
                  <a:schemeClr val="bg1"/>
                </a:solidFill>
              </a:rPr>
              <a:t>Scorm</a:t>
            </a:r>
            <a:r>
              <a:rPr lang="en-US" sz="4000" dirty="0" smtClean="0">
                <a:solidFill>
                  <a:schemeClr val="bg1"/>
                </a:solidFill>
              </a:rPr>
              <a:t> Integration</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11</a:t>
            </a:fld>
            <a:endParaRPr lang="en-US"/>
          </a:p>
        </p:txBody>
      </p:sp>
      <p:pic>
        <p:nvPicPr>
          <p:cNvPr id="12" name="Picture 11" descr="fanconxblog.jpg"/>
          <p:cNvPicPr>
            <a:picLocks noChangeAspect="1"/>
          </p:cNvPicPr>
          <p:nvPr/>
        </p:nvPicPr>
        <p:blipFill>
          <a:blip r:embed="rId3" cstate="print"/>
          <a:stretch>
            <a:fillRect/>
          </a:stretch>
        </p:blipFill>
        <p:spPr>
          <a:xfrm>
            <a:off x="457200" y="228600"/>
            <a:ext cx="2285998" cy="1392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solidFill>
            <a:schemeClr val="accent5">
              <a:lumMod val="75000"/>
            </a:schemeClr>
          </a:solidFill>
        </p:spPr>
        <p:txBody>
          <a:bodyPr/>
          <a:lstStyle/>
          <a:p>
            <a:pPr algn="just"/>
            <a:r>
              <a:rPr lang="en-US" dirty="0" smtClean="0">
                <a:solidFill>
                  <a:schemeClr val="bg1"/>
                </a:solidFill>
              </a:rPr>
              <a:t>One of the main purposes is to integrate the games with </a:t>
            </a:r>
            <a:r>
              <a:rPr lang="en-US" noProof="1" smtClean="0">
                <a:solidFill>
                  <a:schemeClr val="bg1"/>
                </a:solidFill>
              </a:rPr>
              <a:t>SCORM</a:t>
            </a:r>
            <a:r>
              <a:rPr lang="en-US" dirty="0" smtClean="0">
                <a:solidFill>
                  <a:schemeClr val="bg1"/>
                </a:solidFill>
              </a:rPr>
              <a:t>.</a:t>
            </a:r>
          </a:p>
          <a:p>
            <a:pPr algn="just"/>
            <a:r>
              <a:rPr lang="en-US" dirty="0" smtClean="0">
                <a:solidFill>
                  <a:schemeClr val="bg1"/>
                </a:solidFill>
              </a:rPr>
              <a:t>After playing the games the statistics will be sent to an agent that we call “Teacher’s notebook”, which is an intelligent agent and represents a teacher assistant who will analyze the success rate of the student.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Real time multiplayer</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12</a:t>
            </a:fld>
            <a:endParaRPr lang="en-US" dirty="0"/>
          </a:p>
        </p:txBody>
      </p:sp>
      <p:pic>
        <p:nvPicPr>
          <p:cNvPr id="12" name="Picture 11" descr="fanconxblog.jpg"/>
          <p:cNvPicPr>
            <a:picLocks noChangeAspect="1"/>
          </p:cNvPicPr>
          <p:nvPr/>
        </p:nvPicPr>
        <p:blipFill>
          <a:blip r:embed="rId3" cstate="print"/>
          <a:stretch>
            <a:fillRect/>
          </a:stretch>
        </p:blipFill>
        <p:spPr>
          <a:xfrm>
            <a:off x="457200" y="228600"/>
            <a:ext cx="2285999"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9" name="Content Placeholder 8" descr="room.jpg"/>
          <p:cNvPicPr>
            <a:picLocks noGrp="1" noChangeAspect="1"/>
          </p:cNvPicPr>
          <p:nvPr>
            <p:ph idx="1"/>
          </p:nvPr>
        </p:nvPicPr>
        <p:blipFill>
          <a:blip r:embed="rId4" cstate="print"/>
          <a:stretch>
            <a:fillRect/>
          </a:stretch>
        </p:blipFill>
        <p:spPr>
          <a:xfrm>
            <a:off x="533400" y="1918290"/>
            <a:ext cx="8001000" cy="455871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johnny_automatic_girl_and_boy.png"/>
          <p:cNvPicPr>
            <a:picLocks noChangeAspect="1"/>
          </p:cNvPicPr>
          <p:nvPr/>
        </p:nvPicPr>
        <p:blipFill>
          <a:blip r:embed="rId5" cstate="print"/>
          <a:stretch>
            <a:fillRect/>
          </a:stretch>
        </p:blipFill>
        <p:spPr>
          <a:xfrm>
            <a:off x="2895600" y="3124200"/>
            <a:ext cx="2438400" cy="2960121"/>
          </a:xfrm>
          <a:prstGeom prst="rect">
            <a:avLst/>
          </a:prstGeom>
        </p:spPr>
      </p:pic>
      <p:sp>
        <p:nvSpPr>
          <p:cNvPr id="14" name="Rectangle 13"/>
          <p:cNvSpPr/>
          <p:nvPr/>
        </p:nvSpPr>
        <p:spPr>
          <a:xfrm>
            <a:off x="6096000" y="2209800"/>
            <a:ext cx="2209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smtClean="0">
                <a:solidFill>
                  <a:srgbClr val="FFFF00"/>
                </a:solidFill>
              </a:rPr>
              <a:t>ROOM:  </a:t>
            </a:r>
            <a:br>
              <a:rPr lang="en-US" sz="2300" dirty="0" smtClean="0">
                <a:solidFill>
                  <a:srgbClr val="FFFF00"/>
                </a:solidFill>
              </a:rPr>
            </a:br>
            <a:r>
              <a:rPr lang="en-US" sz="2300" dirty="0" smtClean="0">
                <a:solidFill>
                  <a:schemeClr val="bg1"/>
                </a:solidFill>
              </a:rPr>
              <a:t>Training room</a:t>
            </a:r>
          </a:p>
          <a:p>
            <a:r>
              <a:rPr lang="en-US" sz="2300" dirty="0" smtClean="0">
                <a:solidFill>
                  <a:srgbClr val="FFFF00"/>
                </a:solidFill>
              </a:rPr>
              <a:t/>
            </a:r>
            <a:br>
              <a:rPr lang="en-US" sz="2300" dirty="0" smtClean="0">
                <a:solidFill>
                  <a:srgbClr val="FFFF00"/>
                </a:solidFill>
              </a:rPr>
            </a:br>
            <a:r>
              <a:rPr lang="en-US" sz="2300" dirty="0" smtClean="0">
                <a:solidFill>
                  <a:srgbClr val="FFFF00"/>
                </a:solidFill>
              </a:rPr>
              <a:t>PARTICIPANTS:  </a:t>
            </a:r>
            <a:br>
              <a:rPr lang="en-US" sz="2300" dirty="0" smtClean="0">
                <a:solidFill>
                  <a:srgbClr val="FFFF00"/>
                </a:solidFill>
              </a:rPr>
            </a:br>
            <a:r>
              <a:rPr lang="en-US" sz="2300" dirty="0" smtClean="0">
                <a:solidFill>
                  <a:schemeClr val="bg1"/>
                </a:solidFill>
              </a:rPr>
              <a:t>Player 1</a:t>
            </a:r>
            <a:br>
              <a:rPr lang="en-US" sz="2300" dirty="0" smtClean="0">
                <a:solidFill>
                  <a:schemeClr val="bg1"/>
                </a:solidFill>
              </a:rPr>
            </a:br>
            <a:r>
              <a:rPr lang="en-US" sz="2300" dirty="0" smtClean="0">
                <a:solidFill>
                  <a:schemeClr val="bg1"/>
                </a:solidFill>
              </a:rPr>
              <a:t>Player 2</a:t>
            </a:r>
            <a:endParaRPr lang="en-US" sz="23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Achievements in game</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13</a:t>
            </a:fld>
            <a:endParaRPr lang="en-US" dirty="0"/>
          </a:p>
        </p:txBody>
      </p:sp>
      <p:pic>
        <p:nvPicPr>
          <p:cNvPr id="12" name="Picture 11" descr="fanconxblog.jpg"/>
          <p:cNvPicPr>
            <a:picLocks noChangeAspect="1"/>
          </p:cNvPicPr>
          <p:nvPr/>
        </p:nvPicPr>
        <p:blipFill>
          <a:blip r:embed="rId3" cstate="print"/>
          <a:stretch>
            <a:fillRect/>
          </a:stretch>
        </p:blipFill>
        <p:spPr>
          <a:xfrm>
            <a:off x="457200" y="228600"/>
            <a:ext cx="2285999"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 name="Content Placeholder 9" descr="multi.jpg"/>
          <p:cNvPicPr>
            <a:picLocks noGrp="1" noChangeAspect="1"/>
          </p:cNvPicPr>
          <p:nvPr>
            <p:ph idx="1"/>
          </p:nvPr>
        </p:nvPicPr>
        <p:blipFill>
          <a:blip r:embed="rId4" cstate="print"/>
          <a:stretch>
            <a:fillRect/>
          </a:stretch>
        </p:blipFill>
        <p:spPr>
          <a:xfrm>
            <a:off x="457200" y="1905000"/>
            <a:ext cx="8229600" cy="1392072"/>
          </a:xfrm>
        </p:spPr>
      </p:pic>
      <p:pic>
        <p:nvPicPr>
          <p:cNvPr id="11" name="Picture 10" descr="multi2.jpg"/>
          <p:cNvPicPr>
            <a:picLocks noChangeAspect="1"/>
          </p:cNvPicPr>
          <p:nvPr/>
        </p:nvPicPr>
        <p:blipFill>
          <a:blip r:embed="rId5" cstate="print"/>
          <a:stretch>
            <a:fillRect/>
          </a:stretch>
        </p:blipFill>
        <p:spPr>
          <a:xfrm>
            <a:off x="533400" y="3505200"/>
            <a:ext cx="8167608" cy="2362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Game Personalization</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14</a:t>
            </a:fld>
            <a:endParaRPr lang="en-US" dirty="0"/>
          </a:p>
        </p:txBody>
      </p:sp>
      <p:pic>
        <p:nvPicPr>
          <p:cNvPr id="12" name="Picture 11" descr="fanconxblog.jpg"/>
          <p:cNvPicPr>
            <a:picLocks noChangeAspect="1"/>
          </p:cNvPicPr>
          <p:nvPr/>
        </p:nvPicPr>
        <p:blipFill>
          <a:blip r:embed="rId3" cstate="print"/>
          <a:stretch>
            <a:fillRect/>
          </a:stretch>
        </p:blipFill>
        <p:spPr>
          <a:xfrm>
            <a:off x="457200" y="228600"/>
            <a:ext cx="2285999"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6" name="Content Placeholder 15" descr="3D_avatars_icon.jpg"/>
          <p:cNvPicPr>
            <a:picLocks noGrp="1" noChangeAspect="1"/>
          </p:cNvPicPr>
          <p:nvPr>
            <p:ph idx="1"/>
          </p:nvPr>
        </p:nvPicPr>
        <p:blipFill>
          <a:blip r:embed="rId4" cstate="print"/>
          <a:stretch>
            <a:fillRect/>
          </a:stretch>
        </p:blipFill>
        <p:spPr>
          <a:xfrm>
            <a:off x="685800" y="1828800"/>
            <a:ext cx="7890588" cy="4495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t>
            </a:r>
            <a:r>
              <a:rPr lang="en-US" sz="4000" dirty="0" smtClean="0">
                <a:solidFill>
                  <a:schemeClr val="bg1"/>
                </a:solidFill>
              </a:rPr>
              <a:t>Implementation</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15</a:t>
            </a:fld>
            <a:endParaRPr lang="en-US" dirty="0"/>
          </a:p>
        </p:txBody>
      </p:sp>
      <p:pic>
        <p:nvPicPr>
          <p:cNvPr id="12" name="Picture 11" descr="fanconxblog.jpg"/>
          <p:cNvPicPr>
            <a:picLocks noChangeAspect="1"/>
          </p:cNvPicPr>
          <p:nvPr/>
        </p:nvPicPr>
        <p:blipFill>
          <a:blip r:embed="rId3" cstate="print"/>
          <a:stretch>
            <a:fillRect/>
          </a:stretch>
        </p:blipFill>
        <p:spPr>
          <a:xfrm>
            <a:off x="457200" y="228600"/>
            <a:ext cx="2285999" cy="1392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solidFill>
            <a:schemeClr val="accent5">
              <a:lumMod val="75000"/>
            </a:schemeClr>
          </a:solidFill>
        </p:spPr>
        <p:txBody>
          <a:bodyPr>
            <a:normAutofit fontScale="92500" lnSpcReduction="20000"/>
          </a:bodyPr>
          <a:lstStyle/>
          <a:p>
            <a:r>
              <a:rPr lang="en-US" b="1" dirty="0" smtClean="0">
                <a:solidFill>
                  <a:schemeClr val="bg1"/>
                </a:solidFill>
              </a:rPr>
              <a:t>Secondary school </a:t>
            </a:r>
            <a:r>
              <a:rPr lang="en-US" dirty="0" smtClean="0">
                <a:solidFill>
                  <a:schemeClr val="bg1"/>
                </a:solidFill>
              </a:rPr>
              <a:t>– we plan to use the games in a school positioned in Plovdiv where </a:t>
            </a:r>
            <a:r>
              <a:rPr lang="en-US" noProof="1" smtClean="0">
                <a:solidFill>
                  <a:schemeClr val="bg1"/>
                </a:solidFill>
              </a:rPr>
              <a:t>Veselina</a:t>
            </a:r>
            <a:r>
              <a:rPr lang="en-US" noProof="1" smtClean="0">
                <a:solidFill>
                  <a:schemeClr val="bg1"/>
                </a:solidFill>
              </a:rPr>
              <a:t> </a:t>
            </a:r>
            <a:r>
              <a:rPr lang="en-US" noProof="1" smtClean="0">
                <a:solidFill>
                  <a:schemeClr val="bg1"/>
                </a:solidFill>
              </a:rPr>
              <a:t>Valkanova</a:t>
            </a:r>
            <a:r>
              <a:rPr lang="en-US" dirty="0" smtClean="0">
                <a:solidFill>
                  <a:schemeClr val="bg1"/>
                </a:solidFill>
              </a:rPr>
              <a:t> is teaching.</a:t>
            </a:r>
          </a:p>
          <a:p>
            <a:r>
              <a:rPr lang="en-US" b="1" dirty="0" smtClean="0">
                <a:solidFill>
                  <a:schemeClr val="bg1"/>
                </a:solidFill>
              </a:rPr>
              <a:t>Other schools</a:t>
            </a:r>
            <a:r>
              <a:rPr lang="en-US" dirty="0" smtClean="0">
                <a:solidFill>
                  <a:schemeClr val="bg1"/>
                </a:solidFill>
              </a:rPr>
              <a:t> – when we have promising results we plan to offer these products in different schools positioned in Bulgaria.</a:t>
            </a:r>
          </a:p>
          <a:p>
            <a:r>
              <a:rPr lang="en-US" b="1" dirty="0" smtClean="0">
                <a:solidFill>
                  <a:schemeClr val="bg1"/>
                </a:solidFill>
              </a:rPr>
              <a:t>Universities</a:t>
            </a:r>
            <a:r>
              <a:rPr lang="en-US" dirty="0" smtClean="0">
                <a:solidFill>
                  <a:schemeClr val="bg1"/>
                </a:solidFill>
              </a:rPr>
              <a:t> – we will adapt the game’s environment in </a:t>
            </a:r>
            <a:r>
              <a:rPr lang="en-US" noProof="1" smtClean="0">
                <a:solidFill>
                  <a:schemeClr val="bg1"/>
                </a:solidFill>
              </a:rPr>
              <a:t>DeLC</a:t>
            </a:r>
            <a:r>
              <a:rPr lang="en-US" dirty="0" smtClean="0">
                <a:solidFill>
                  <a:schemeClr val="bg1"/>
                </a:solidFill>
              </a:rPr>
              <a:t>. However this will be more complicated as it will be harder to create proper games for students so maybe we will let students to create games by themselves.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t>
            </a:r>
            <a:r>
              <a:rPr lang="en-US" sz="4000" dirty="0" smtClean="0">
                <a:solidFill>
                  <a:schemeClr val="bg1"/>
                </a:solidFill>
              </a:rPr>
              <a:t>Used technologies</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16</a:t>
            </a:fld>
            <a:endParaRPr lang="en-US" dirty="0"/>
          </a:p>
        </p:txBody>
      </p:sp>
      <p:pic>
        <p:nvPicPr>
          <p:cNvPr id="12" name="Picture 11" descr="fanconxblog.jpg"/>
          <p:cNvPicPr>
            <a:picLocks noChangeAspect="1"/>
          </p:cNvPicPr>
          <p:nvPr/>
        </p:nvPicPr>
        <p:blipFill>
          <a:blip r:embed="rId3" cstate="print"/>
          <a:stretch>
            <a:fillRect/>
          </a:stretch>
        </p:blipFill>
        <p:spPr>
          <a:xfrm>
            <a:off x="457200" y="228600"/>
            <a:ext cx="2285999" cy="1392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solidFill>
            <a:schemeClr val="accent5">
              <a:lumMod val="75000"/>
            </a:schemeClr>
          </a:solidFill>
        </p:spPr>
        <p:txBody>
          <a:bodyPr/>
          <a:lstStyle/>
          <a:p>
            <a:r>
              <a:rPr lang="en-US" dirty="0" smtClean="0">
                <a:solidFill>
                  <a:schemeClr val="bg1"/>
                </a:solidFill>
              </a:rPr>
              <a:t>JADE</a:t>
            </a:r>
          </a:p>
          <a:p>
            <a:r>
              <a:rPr lang="en-US" dirty="0" smtClean="0">
                <a:solidFill>
                  <a:schemeClr val="bg1"/>
                </a:solidFill>
              </a:rPr>
              <a:t>Android API</a:t>
            </a:r>
          </a:p>
          <a:p>
            <a:r>
              <a:rPr lang="en-US" dirty="0" smtClean="0">
                <a:solidFill>
                  <a:schemeClr val="bg1"/>
                </a:solidFill>
              </a:rPr>
              <a:t>HTML5 &amp; JS</a:t>
            </a:r>
          </a:p>
          <a:p>
            <a:r>
              <a:rPr lang="en-US" dirty="0" smtClean="0">
                <a:solidFill>
                  <a:schemeClr val="bg1"/>
                </a:solidFill>
              </a:rPr>
              <a:t>Google Play Services</a:t>
            </a:r>
          </a:p>
          <a:p>
            <a:r>
              <a:rPr lang="en-US" dirty="0" smtClean="0">
                <a:solidFill>
                  <a:schemeClr val="bg1"/>
                </a:solidFill>
              </a:rPr>
              <a:t>SCORM</a:t>
            </a:r>
          </a:p>
          <a:p>
            <a:r>
              <a:rPr lang="en-US" noProof="1" smtClean="0">
                <a:solidFill>
                  <a:schemeClr val="bg1"/>
                </a:solidFill>
              </a:rPr>
              <a:t>DeLC</a:t>
            </a:r>
            <a:r>
              <a:rPr lang="en-US" dirty="0" smtClean="0">
                <a:solidFill>
                  <a:schemeClr val="bg1"/>
                </a:solidFill>
              </a:rPr>
              <a:t> portal</a:t>
            </a:r>
          </a:p>
          <a:p>
            <a:r>
              <a:rPr lang="en-US" dirty="0" smtClean="0">
                <a:solidFill>
                  <a:schemeClr val="bg1"/>
                </a:solidFill>
              </a:rPr>
              <a:t>3D </a:t>
            </a:r>
            <a:r>
              <a:rPr lang="en-US" smtClean="0">
                <a:solidFill>
                  <a:schemeClr val="bg1"/>
                </a:solidFill>
              </a:rPr>
              <a:t>Modeling Software</a:t>
            </a:r>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t>
            </a:r>
            <a:r>
              <a:rPr lang="en-US" sz="4000" dirty="0" smtClean="0">
                <a:solidFill>
                  <a:schemeClr val="bg1"/>
                </a:solidFill>
              </a:rPr>
              <a:t>Thank you!</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17</a:t>
            </a:fld>
            <a:endParaRPr lang="en-US" dirty="0"/>
          </a:p>
        </p:txBody>
      </p:sp>
      <p:pic>
        <p:nvPicPr>
          <p:cNvPr id="12" name="Picture 11" descr="fanconxblog.jpg"/>
          <p:cNvPicPr>
            <a:picLocks noChangeAspect="1"/>
          </p:cNvPicPr>
          <p:nvPr/>
        </p:nvPicPr>
        <p:blipFill>
          <a:blip r:embed="rId3" cstate="print"/>
          <a:stretch>
            <a:fillRect/>
          </a:stretch>
        </p:blipFill>
        <p:spPr>
          <a:xfrm>
            <a:off x="457200" y="228600"/>
            <a:ext cx="2285999" cy="1392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9" name="Content Placeholder 8" descr="questions_image.jpg"/>
          <p:cNvPicPr>
            <a:picLocks noGrp="1" noChangeAspect="1"/>
          </p:cNvPicPr>
          <p:nvPr>
            <p:ph idx="1"/>
          </p:nvPr>
        </p:nvPicPr>
        <p:blipFill>
          <a:blip r:embed="rId4" cstate="print"/>
          <a:stretch>
            <a:fillRect/>
          </a:stretch>
        </p:blipFill>
        <p:spPr>
          <a:xfrm>
            <a:off x="2057400" y="1981200"/>
            <a:ext cx="4863003"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6"/>
          <p:cNvGraphicFramePr>
            <a:graphicFrameLocks/>
          </p:cNvGraphicFramePr>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CC85EE2C-EC04-4BFB-98B1-29D207E283B6}" type="slidenum">
              <a:rPr lang="en-US" smtClean="0"/>
              <a:pPr/>
              <a:t>2</a:t>
            </a:fld>
            <a:endParaRPr lang="en-US" dirty="0"/>
          </a:p>
        </p:txBody>
      </p:sp>
      <p:sp>
        <p:nvSpPr>
          <p:cNvPr id="12" name="Title 3"/>
          <p:cNvSpPr>
            <a:spLocks noGrp="1"/>
          </p:cNvSpPr>
          <p:nvPr>
            <p:ph type="title"/>
          </p:nvPr>
        </p:nvSpPr>
        <p:spPr>
          <a:xfrm>
            <a:off x="457200" y="274638"/>
            <a:ext cx="8229600" cy="1143000"/>
          </a:xfrm>
          <a:solidFill>
            <a:srgbClr val="00B050"/>
          </a:solidFill>
          <a:ln>
            <a:noFill/>
          </a:ln>
          <a:effectLst>
            <a:outerShdw blurRad="50800" dist="50800" dir="5400000" algn="ctr" rotWithShape="0">
              <a:schemeClr val="bg1"/>
            </a:outerShdw>
          </a:effectLst>
        </p:spPr>
        <p:txBody>
          <a:bodyPr/>
          <a:lstStyle/>
          <a:p>
            <a:pPr algn="l"/>
            <a:r>
              <a:rPr lang="en-US" dirty="0" smtClean="0">
                <a:solidFill>
                  <a:schemeClr val="bg1"/>
                </a:solidFill>
              </a:rPr>
              <a:t>                     Games</a:t>
            </a:r>
            <a:endParaRPr lang="en-US" dirty="0">
              <a:solidFill>
                <a:schemeClr val="bg1"/>
              </a:solidFill>
            </a:endParaRPr>
          </a:p>
        </p:txBody>
      </p:sp>
      <p:pic>
        <p:nvPicPr>
          <p:cNvPr id="13" name="Picture 12" descr="fanconxblog.jpg"/>
          <p:cNvPicPr>
            <a:picLocks noChangeAspect="1"/>
          </p:cNvPicPr>
          <p:nvPr/>
        </p:nvPicPr>
        <p:blipFill>
          <a:blip r:embed="rId4" cstate="print"/>
          <a:stretch>
            <a:fillRect/>
          </a:stretch>
        </p:blipFill>
        <p:spPr>
          <a:xfrm>
            <a:off x="457200" y="228600"/>
            <a:ext cx="2285999"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Content Placeholder 13" descr="blindside-board-game-playing.jpg"/>
          <p:cNvPicPr>
            <a:picLocks noGrp="1" noChangeAspect="1"/>
          </p:cNvPicPr>
          <p:nvPr>
            <p:ph idx="1"/>
          </p:nvPr>
        </p:nvPicPr>
        <p:blipFill>
          <a:blip r:embed="rId5" cstate="print"/>
          <a:stretch>
            <a:fillRect/>
          </a:stretch>
        </p:blipFill>
        <p:spPr>
          <a:xfrm>
            <a:off x="685800" y="1893316"/>
            <a:ext cx="4419600" cy="27548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dscf1209b.jpg"/>
          <p:cNvPicPr>
            <a:picLocks noChangeAspect="1"/>
          </p:cNvPicPr>
          <p:nvPr/>
        </p:nvPicPr>
        <p:blipFill>
          <a:blip r:embed="rId6" cstate="print"/>
          <a:stretch>
            <a:fillRect/>
          </a:stretch>
        </p:blipFill>
        <p:spPr>
          <a:xfrm>
            <a:off x="4572000" y="3181350"/>
            <a:ext cx="3886200" cy="29146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p:cNvSpPr/>
          <p:nvPr/>
        </p:nvSpPr>
        <p:spPr>
          <a:xfrm>
            <a:off x="685800" y="5029200"/>
            <a:ext cx="3505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Board Games</a:t>
            </a:r>
            <a:endParaRPr lang="en-US"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solidFill>
            <a:schemeClr val="accent5">
              <a:lumMod val="75000"/>
            </a:schemeClr>
          </a:solidFill>
        </p:spPr>
        <p:txBody>
          <a:bodyPr/>
          <a:lstStyle/>
          <a:p>
            <a:pPr>
              <a:buNone/>
            </a:pPr>
            <a:endParaRPr lang="en-US" dirty="0" smtClean="0">
              <a:solidFill>
                <a:schemeClr val="bg1"/>
              </a:solidFill>
            </a:endParaRPr>
          </a:p>
          <a:p>
            <a:r>
              <a:rPr lang="en-US" dirty="0" smtClean="0">
                <a:solidFill>
                  <a:schemeClr val="bg1"/>
                </a:solidFill>
              </a:rPr>
              <a:t>Game </a:t>
            </a:r>
            <a:r>
              <a:rPr lang="en-US" dirty="0">
                <a:solidFill>
                  <a:schemeClr val="bg1"/>
                </a:solidFill>
              </a:rPr>
              <a:t>based learning (GBL) is a type of </a:t>
            </a:r>
            <a:r>
              <a:rPr lang="en-US" dirty="0" smtClean="0">
                <a:solidFill>
                  <a:schemeClr val="bg1"/>
                </a:solidFill>
              </a:rPr>
              <a:t>game play that </a:t>
            </a:r>
            <a:r>
              <a:rPr lang="en-US" dirty="0">
                <a:solidFill>
                  <a:schemeClr val="bg1"/>
                </a:solidFill>
              </a:rPr>
              <a:t>has defined learning outcomes</a:t>
            </a:r>
            <a:r>
              <a:rPr lang="en-US" dirty="0" smtClean="0">
                <a:solidFill>
                  <a:schemeClr val="bg1"/>
                </a:solidFill>
              </a:rPr>
              <a:t>. </a:t>
            </a:r>
          </a:p>
          <a:p>
            <a:pPr>
              <a:buNone/>
            </a:pPr>
            <a:endParaRPr lang="en-US" dirty="0" smtClean="0">
              <a:solidFill>
                <a:schemeClr val="bg1"/>
              </a:solidFill>
            </a:endParaRPr>
          </a:p>
          <a:p>
            <a:r>
              <a:rPr lang="en-US" dirty="0">
                <a:solidFill>
                  <a:schemeClr val="bg1"/>
                </a:solidFill>
              </a:rPr>
              <a:t>Generally, game based learning is designed to balance subject matter with </a:t>
            </a:r>
            <a:r>
              <a:rPr lang="en-US" dirty="0" smtClean="0">
                <a:solidFill>
                  <a:schemeClr val="bg1"/>
                </a:solidFill>
              </a:rPr>
              <a:t>game play </a:t>
            </a:r>
            <a:r>
              <a:rPr lang="en-US" dirty="0">
                <a:solidFill>
                  <a:schemeClr val="bg1"/>
                </a:solidFill>
              </a:rPr>
              <a:t>and the ability of the player to retain and apply said subject matter to the real world</a:t>
            </a:r>
          </a:p>
        </p:txBody>
      </p:sp>
      <p:sp>
        <p:nvSpPr>
          <p:cNvPr id="6" name="Slide Number Placeholder 5"/>
          <p:cNvSpPr>
            <a:spLocks noGrp="1"/>
          </p:cNvSpPr>
          <p:nvPr>
            <p:ph type="sldNum" sz="quarter" idx="12"/>
          </p:nvPr>
        </p:nvSpPr>
        <p:spPr/>
        <p:txBody>
          <a:bodyPr/>
          <a:lstStyle/>
          <a:p>
            <a:fld id="{CC85EE2C-EC04-4BFB-98B1-29D207E283B6}" type="slidenum">
              <a:rPr lang="en-US" smtClean="0"/>
              <a:pPr/>
              <a:t>3</a:t>
            </a:fld>
            <a:endParaRPr lang="en-US" dirty="0"/>
          </a:p>
        </p:txBody>
      </p:sp>
      <p:sp>
        <p:nvSpPr>
          <p:cNvPr id="7" name="Title 6"/>
          <p:cNvSpPr>
            <a:spLocks noGrp="1"/>
          </p:cNvSpPr>
          <p:nvPr>
            <p:ph type="title"/>
          </p:nvPr>
        </p:nvSpPr>
        <p:spPr/>
        <p:txBody>
          <a:bodyPr/>
          <a:lstStyle/>
          <a:p>
            <a:endParaRPr lang="en-US" dirty="0"/>
          </a:p>
        </p:txBody>
      </p:sp>
      <p:sp>
        <p:nvSpPr>
          <p:cNvPr id="8" name="Title 3"/>
          <p:cNvSpPr txBox="1">
            <a:spLocks/>
          </p:cNvSpPr>
          <p:nvPr/>
        </p:nvSpPr>
        <p:spPr>
          <a:xfrm>
            <a:off x="457200" y="274638"/>
            <a:ext cx="8229600" cy="1143000"/>
          </a:xfrm>
          <a:prstGeom prst="rect">
            <a:avLst/>
          </a:prstGeom>
          <a:solidFill>
            <a:srgbClr val="00B050"/>
          </a:solidFill>
          <a:ln>
            <a:noFill/>
          </a:ln>
          <a:effectLst>
            <a:outerShdw blurRad="50800" dist="50800" dir="5400000" algn="ctr" rotWithShape="0">
              <a:schemeClr val="bg1"/>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Game Based Learning</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Picture 8" descr="fanconxblog.jpg"/>
          <p:cNvPicPr>
            <a:picLocks noChangeAspect="1"/>
          </p:cNvPicPr>
          <p:nvPr/>
        </p:nvPicPr>
        <p:blipFill>
          <a:blip r:embed="rId3" cstate="print"/>
          <a:stretch>
            <a:fillRect/>
          </a:stretch>
        </p:blipFill>
        <p:spPr>
          <a:xfrm>
            <a:off x="457200" y="228600"/>
            <a:ext cx="2285999"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2209799"/>
          </a:xfrm>
          <a:solidFill>
            <a:schemeClr val="accent5">
              <a:lumMod val="75000"/>
            </a:schemeClr>
          </a:solidFill>
        </p:spPr>
        <p:txBody>
          <a:bodyPr/>
          <a:lstStyle/>
          <a:p>
            <a:pPr>
              <a:buNone/>
            </a:pPr>
            <a:r>
              <a:rPr lang="en-US" dirty="0" smtClean="0">
                <a:solidFill>
                  <a:schemeClr val="bg1"/>
                </a:solidFill>
              </a:rPr>
              <a:t> </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CC85EE2C-EC04-4BFB-98B1-29D207E283B6}" type="slidenum">
              <a:rPr lang="en-US" smtClean="0"/>
              <a:pPr/>
              <a:t>4</a:t>
            </a:fld>
            <a:endParaRPr lang="en-US" dirty="0"/>
          </a:p>
        </p:txBody>
      </p:sp>
      <p:sp>
        <p:nvSpPr>
          <p:cNvPr id="7" name="Title 6"/>
          <p:cNvSpPr>
            <a:spLocks noGrp="1"/>
          </p:cNvSpPr>
          <p:nvPr>
            <p:ph type="title"/>
          </p:nvPr>
        </p:nvSpPr>
        <p:spPr/>
        <p:txBody>
          <a:bodyPr/>
          <a:lstStyle/>
          <a:p>
            <a:endParaRPr lang="en-US" dirty="0"/>
          </a:p>
        </p:txBody>
      </p:sp>
      <p:sp>
        <p:nvSpPr>
          <p:cNvPr id="8" name="Title 3"/>
          <p:cNvSpPr txBox="1">
            <a:spLocks/>
          </p:cNvSpPr>
          <p:nvPr/>
        </p:nvSpPr>
        <p:spPr>
          <a:xfrm>
            <a:off x="457200" y="274638"/>
            <a:ext cx="8229600" cy="1143000"/>
          </a:xfrm>
          <a:prstGeom prst="rect">
            <a:avLst/>
          </a:prstGeom>
          <a:solidFill>
            <a:srgbClr val="00B050"/>
          </a:solidFill>
          <a:ln>
            <a:noFill/>
          </a:ln>
          <a:effectLst>
            <a:outerShdw blurRad="50800" dist="50800" dir="5400000" algn="ctr" rotWithShape="0">
              <a:schemeClr val="bg1"/>
            </a:outerShdw>
          </a:effectLst>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a:t>
            </a:r>
            <a:r>
              <a:rPr lang="en-US" sz="4400" dirty="0" smtClean="0">
                <a:solidFill>
                  <a:schemeClr val="bg1"/>
                </a:solidFill>
                <a:latin typeface="+mj-lt"/>
                <a:ea typeface="+mj-ea"/>
                <a:cs typeface="+mj-cs"/>
              </a:rPr>
              <a:t>Classic v/s Game Learning</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Picture 8" descr="fanconxblog.jpg"/>
          <p:cNvPicPr>
            <a:picLocks noChangeAspect="1"/>
          </p:cNvPicPr>
          <p:nvPr/>
        </p:nvPicPr>
        <p:blipFill>
          <a:blip r:embed="rId3" cstate="print"/>
          <a:stretch>
            <a:fillRect/>
          </a:stretch>
        </p:blipFill>
        <p:spPr>
          <a:xfrm>
            <a:off x="457200" y="228600"/>
            <a:ext cx="2285999"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1" y="1828800"/>
            <a:ext cx="1447800" cy="190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7" descr="D:\Users\veselina\Desktop\sleepyhead.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2350670"/>
            <a:ext cx="1219200" cy="125128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descr="D:\Users\veselina\Desktop\sleepyhead.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9600" y="2362200"/>
            <a:ext cx="1219200" cy="125128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D:\Users\veselina\Desktop\sleepyhead.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1800" y="2350670"/>
            <a:ext cx="1219200" cy="125128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ontent Placeholder 4"/>
          <p:cNvSpPr txBox="1">
            <a:spLocks/>
          </p:cNvSpPr>
          <p:nvPr/>
        </p:nvSpPr>
        <p:spPr>
          <a:xfrm>
            <a:off x="457200" y="4114800"/>
            <a:ext cx="8229600" cy="2209799"/>
          </a:xfrm>
          <a:prstGeom prst="rect">
            <a:avLst/>
          </a:prstGeom>
          <a:solidFill>
            <a:srgbClr val="00B050"/>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15"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200" y="4419600"/>
            <a:ext cx="1680906" cy="1482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95600" y="4191000"/>
            <a:ext cx="2743526"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91200" y="4191000"/>
            <a:ext cx="2723219" cy="2046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solidFill>
            <a:schemeClr val="accent5">
              <a:lumMod val="75000"/>
            </a:schemeClr>
          </a:solidFill>
        </p:spPr>
        <p:txBody>
          <a:bodyPr/>
          <a:lstStyle/>
          <a:p>
            <a:pPr>
              <a:buNone/>
            </a:pPr>
            <a:endParaRPr lang="en-US" dirty="0" smtClean="0">
              <a:solidFill>
                <a:schemeClr val="bg1"/>
              </a:solidFill>
            </a:endParaRPr>
          </a:p>
          <a:p>
            <a:r>
              <a:rPr lang="en-US" dirty="0" smtClean="0">
                <a:solidFill>
                  <a:schemeClr val="bg1"/>
                </a:solidFill>
              </a:rPr>
              <a:t>Increasing </a:t>
            </a:r>
            <a:r>
              <a:rPr lang="en-US" dirty="0" smtClean="0">
                <a:solidFill>
                  <a:schemeClr val="bg1"/>
                </a:solidFill>
              </a:rPr>
              <a:t>attractiveness and creativity of the students</a:t>
            </a:r>
          </a:p>
          <a:p>
            <a:r>
              <a:rPr lang="en-US" dirty="0" smtClean="0">
                <a:solidFill>
                  <a:schemeClr val="bg1"/>
                </a:solidFill>
              </a:rPr>
              <a:t>Simplifying the complex matter</a:t>
            </a:r>
          </a:p>
          <a:p>
            <a:r>
              <a:rPr lang="en-US" dirty="0" smtClean="0">
                <a:solidFill>
                  <a:schemeClr val="bg1"/>
                </a:solidFill>
              </a:rPr>
              <a:t>A good way of testing acquired knowledge</a:t>
            </a:r>
          </a:p>
          <a:p>
            <a:r>
              <a:rPr lang="en-US" dirty="0" smtClean="0">
                <a:solidFill>
                  <a:schemeClr val="bg1"/>
                </a:solidFill>
              </a:rPr>
              <a:t>A good way of personalized education</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CC85EE2C-EC04-4BFB-98B1-29D207E283B6}" type="slidenum">
              <a:rPr lang="en-US" smtClean="0"/>
              <a:pPr/>
              <a:t>5</a:t>
            </a:fld>
            <a:endParaRPr lang="en-US" dirty="0"/>
          </a:p>
        </p:txBody>
      </p:sp>
      <p:sp>
        <p:nvSpPr>
          <p:cNvPr id="7" name="Title 6"/>
          <p:cNvSpPr>
            <a:spLocks noGrp="1"/>
          </p:cNvSpPr>
          <p:nvPr>
            <p:ph type="title"/>
          </p:nvPr>
        </p:nvSpPr>
        <p:spPr/>
        <p:txBody>
          <a:bodyPr/>
          <a:lstStyle/>
          <a:p>
            <a:endParaRPr lang="en-US" dirty="0"/>
          </a:p>
        </p:txBody>
      </p:sp>
      <p:sp>
        <p:nvSpPr>
          <p:cNvPr id="8" name="Title 3"/>
          <p:cNvSpPr txBox="1">
            <a:spLocks/>
          </p:cNvSpPr>
          <p:nvPr/>
        </p:nvSpPr>
        <p:spPr>
          <a:xfrm>
            <a:off x="457200" y="274638"/>
            <a:ext cx="8229600" cy="1143000"/>
          </a:xfrm>
          <a:prstGeom prst="rect">
            <a:avLst/>
          </a:prstGeom>
          <a:solidFill>
            <a:srgbClr val="00B050"/>
          </a:solidFill>
          <a:ln>
            <a:noFill/>
          </a:ln>
          <a:effectLst>
            <a:outerShdw blurRad="50800" dist="50800" dir="5400000" algn="ctr" rotWithShape="0">
              <a:schemeClr val="bg1"/>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Motivation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Picture 8" descr="fanconxblog.jpg"/>
          <p:cNvPicPr>
            <a:picLocks noChangeAspect="1"/>
          </p:cNvPicPr>
          <p:nvPr/>
        </p:nvPicPr>
        <p:blipFill>
          <a:blip r:embed="rId3" cstate="print"/>
          <a:stretch>
            <a:fillRect/>
          </a:stretch>
        </p:blipFill>
        <p:spPr>
          <a:xfrm>
            <a:off x="457200" y="228600"/>
            <a:ext cx="2285999" cy="1392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lstStyle/>
          <a:p>
            <a:pPr algn="l"/>
            <a:r>
              <a:rPr lang="en-US" dirty="0" smtClean="0">
                <a:solidFill>
                  <a:schemeClr val="bg1"/>
                </a:solidFill>
              </a:rPr>
              <a:t>                     Mobile usage</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6</a:t>
            </a:fld>
            <a:endParaRPr lang="en-US" dirty="0"/>
          </a:p>
        </p:txBody>
      </p:sp>
      <p:graphicFrame>
        <p:nvGraphicFramePr>
          <p:cNvPr id="17" name="Content Placeholder 16"/>
          <p:cNvGraphicFramePr>
            <a:graphicFrameLocks noGrp="1"/>
          </p:cNvGraphicFramePr>
          <p:nvPr>
            <p:ph idx="1"/>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fanconxblog.jpg"/>
          <p:cNvPicPr>
            <a:picLocks noChangeAspect="1"/>
          </p:cNvPicPr>
          <p:nvPr/>
        </p:nvPicPr>
        <p:blipFill>
          <a:blip r:embed="rId4" cstate="print"/>
          <a:stretch>
            <a:fillRect/>
          </a:stretch>
        </p:blipFill>
        <p:spPr>
          <a:xfrm>
            <a:off x="457200" y="228600"/>
            <a:ext cx="2286000"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fontScale="90000"/>
          </a:bodyPr>
          <a:lstStyle/>
          <a:p>
            <a:pPr algn="l"/>
            <a:r>
              <a:rPr lang="en-US" dirty="0" smtClean="0">
                <a:solidFill>
                  <a:schemeClr val="bg1"/>
                </a:solidFill>
              </a:rPr>
              <a:t>                     Games for mobile devices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7</a:t>
            </a:fld>
            <a:endParaRPr lang="en-US" dirty="0"/>
          </a:p>
        </p:txBody>
      </p:sp>
      <p:pic>
        <p:nvPicPr>
          <p:cNvPr id="12" name="Picture 11" descr="fanconxblog.jpg"/>
          <p:cNvPicPr>
            <a:picLocks noChangeAspect="1"/>
          </p:cNvPicPr>
          <p:nvPr/>
        </p:nvPicPr>
        <p:blipFill>
          <a:blip r:embed="rId3" cstate="print"/>
          <a:stretch>
            <a:fillRect/>
          </a:stretch>
        </p:blipFill>
        <p:spPr>
          <a:xfrm>
            <a:off x="457200" y="228600"/>
            <a:ext cx="2286000" cy="139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7" descr="native_hybrid_web.jpg"/>
          <p:cNvPicPr>
            <a:picLocks noGrp="1" noChangeAspect="1"/>
          </p:cNvPicPr>
          <p:nvPr>
            <p:ph idx="1"/>
          </p:nvPr>
        </p:nvPicPr>
        <p:blipFill>
          <a:blip r:embed="rId4" cstate="print"/>
          <a:stretch>
            <a:fillRect/>
          </a:stretch>
        </p:blipFill>
        <p:spPr>
          <a:xfrm>
            <a:off x="381000" y="2057400"/>
            <a:ext cx="8319895" cy="387873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t>
            </a:r>
            <a:r>
              <a:rPr lang="en-US" sz="4000" dirty="0" smtClean="0">
                <a:solidFill>
                  <a:schemeClr val="bg1"/>
                </a:solidFill>
              </a:rPr>
              <a:t>Native App - Dumanica</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8</a:t>
            </a:fld>
            <a:endParaRPr lang="en-US"/>
          </a:p>
        </p:txBody>
      </p:sp>
      <p:pic>
        <p:nvPicPr>
          <p:cNvPr id="12" name="Picture 11" descr="fanconxblog.jpg"/>
          <p:cNvPicPr>
            <a:picLocks noChangeAspect="1"/>
          </p:cNvPicPr>
          <p:nvPr/>
        </p:nvPicPr>
        <p:blipFill>
          <a:blip r:embed="rId3" cstate="print"/>
          <a:stretch>
            <a:fillRect/>
          </a:stretch>
        </p:blipFill>
        <p:spPr>
          <a:xfrm>
            <a:off x="457200" y="228600"/>
            <a:ext cx="2285998" cy="1392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dumanica_rating.jpg"/>
          <p:cNvPicPr>
            <a:picLocks noChangeAspect="1"/>
          </p:cNvPicPr>
          <p:nvPr/>
        </p:nvPicPr>
        <p:blipFill>
          <a:blip r:embed="rId4" cstate="print"/>
          <a:stretch>
            <a:fillRect/>
          </a:stretch>
        </p:blipFill>
        <p:spPr>
          <a:xfrm>
            <a:off x="457200" y="4673600"/>
            <a:ext cx="4279900" cy="2032000"/>
          </a:xfrm>
          <a:prstGeom prst="rect">
            <a:avLst/>
          </a:prstGeom>
        </p:spPr>
      </p:pic>
      <p:pic>
        <p:nvPicPr>
          <p:cNvPr id="8" name="Content Placeholder 7" descr="dumanica_inner_screen.jpg"/>
          <p:cNvPicPr>
            <a:picLocks noGrp="1" noChangeAspect="1"/>
          </p:cNvPicPr>
          <p:nvPr>
            <p:ph idx="1"/>
          </p:nvPr>
        </p:nvPicPr>
        <p:blipFill>
          <a:blip r:embed="rId5" cstate="print"/>
          <a:stretch>
            <a:fillRect/>
          </a:stretch>
        </p:blipFill>
        <p:spPr>
          <a:xfrm>
            <a:off x="381000" y="1752600"/>
            <a:ext cx="5029200" cy="3154166"/>
          </a:xfrm>
        </p:spPr>
      </p:pic>
      <p:sp>
        <p:nvSpPr>
          <p:cNvPr id="11" name="Rectangle 10"/>
          <p:cNvSpPr/>
          <p:nvPr/>
        </p:nvSpPr>
        <p:spPr>
          <a:xfrm>
            <a:off x="5791200" y="1752600"/>
            <a:ext cx="2895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t>Downloads</a:t>
            </a:r>
            <a:r>
              <a:rPr lang="en-US" dirty="0" smtClean="0"/>
              <a:t/>
            </a:r>
            <a:br>
              <a:rPr lang="en-US" dirty="0" smtClean="0"/>
            </a:br>
            <a:r>
              <a:rPr lang="en-US" sz="3500" dirty="0" smtClean="0"/>
              <a:t>21,391</a:t>
            </a:r>
            <a:endParaRPr lang="en-US" sz="3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50"/>
          </a:solidFill>
          <a:ln>
            <a:noFill/>
          </a:ln>
          <a:effectLst>
            <a:outerShdw blurRad="50800" dist="50800" dir="5400000" algn="ctr" rotWithShape="0">
              <a:schemeClr val="bg1"/>
            </a:outerShdw>
          </a:effectLst>
        </p:spPr>
        <p:txBody>
          <a:bodyPr>
            <a:normAutofit/>
          </a:bodyPr>
          <a:lstStyle/>
          <a:p>
            <a:pPr algn="l"/>
            <a:r>
              <a:rPr lang="en-US" sz="4000" dirty="0" smtClean="0">
                <a:solidFill>
                  <a:schemeClr val="bg1"/>
                </a:solidFill>
              </a:rPr>
              <a:t>                       </a:t>
            </a:r>
            <a:r>
              <a:rPr lang="en-US" sz="4000" dirty="0" smtClean="0">
                <a:solidFill>
                  <a:schemeClr val="bg1"/>
                </a:solidFill>
              </a:rPr>
              <a:t>Hybrid App – Dumanica</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CC85EE2C-EC04-4BFB-98B1-29D207E283B6}" type="slidenum">
              <a:rPr lang="en-US" smtClean="0"/>
              <a:pPr/>
              <a:t>9</a:t>
            </a:fld>
            <a:endParaRPr lang="en-US"/>
          </a:p>
        </p:txBody>
      </p:sp>
      <p:pic>
        <p:nvPicPr>
          <p:cNvPr id="12" name="Picture 11" descr="fanconxblog.jpg"/>
          <p:cNvPicPr>
            <a:picLocks noChangeAspect="1"/>
          </p:cNvPicPr>
          <p:nvPr/>
        </p:nvPicPr>
        <p:blipFill>
          <a:blip r:embed="rId3" cstate="print"/>
          <a:stretch>
            <a:fillRect/>
          </a:stretch>
        </p:blipFill>
        <p:spPr>
          <a:xfrm>
            <a:off x="457200" y="228600"/>
            <a:ext cx="2285998" cy="13925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9" name="Straight Arrow Connector 18"/>
          <p:cNvCxnSpPr/>
          <p:nvPr/>
        </p:nvCxnSpPr>
        <p:spPr>
          <a:xfrm rot="5400000">
            <a:off x="5539740" y="2156460"/>
            <a:ext cx="73152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9" name="Content Placeholder 8" descr="dumanica_stihove_inner.jpg"/>
          <p:cNvPicPr>
            <a:picLocks noGrp="1" noChangeAspect="1"/>
          </p:cNvPicPr>
          <p:nvPr>
            <p:ph idx="1"/>
          </p:nvPr>
        </p:nvPicPr>
        <p:blipFill>
          <a:blip r:embed="rId4" cstate="print"/>
          <a:stretch>
            <a:fillRect/>
          </a:stretch>
        </p:blipFill>
        <p:spPr>
          <a:xfrm>
            <a:off x="609600" y="1905000"/>
            <a:ext cx="2819400" cy="4696447"/>
          </a:xfrm>
        </p:spPr>
      </p:pic>
      <p:pic>
        <p:nvPicPr>
          <p:cNvPr id="10" name="Picture 9" descr="dumanica_end_screen.jpg"/>
          <p:cNvPicPr>
            <a:picLocks noChangeAspect="1"/>
          </p:cNvPicPr>
          <p:nvPr/>
        </p:nvPicPr>
        <p:blipFill>
          <a:blip r:embed="rId5" cstate="print"/>
          <a:stretch>
            <a:fillRect/>
          </a:stretch>
        </p:blipFill>
        <p:spPr>
          <a:xfrm>
            <a:off x="5562600" y="1905000"/>
            <a:ext cx="2836182" cy="4724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12170</TotalTime>
  <Words>814</Words>
  <Application>Microsoft Office PowerPoint</Application>
  <PresentationFormat>On-screen Show (4:3)</PresentationFormat>
  <Paragraphs>117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GAME ORIENTED                                    EDUCATION</vt:lpstr>
      <vt:lpstr>                     Games</vt:lpstr>
      <vt:lpstr>Slide 3</vt:lpstr>
      <vt:lpstr>Slide 4</vt:lpstr>
      <vt:lpstr>Slide 5</vt:lpstr>
      <vt:lpstr>                     Mobile usage</vt:lpstr>
      <vt:lpstr>                     Games for mobile devices</vt:lpstr>
      <vt:lpstr>                       Native App - Dumanica</vt:lpstr>
      <vt:lpstr>                       Hybrid App – Dumanica</vt:lpstr>
      <vt:lpstr>                       Web App - Bulls and Cows</vt:lpstr>
      <vt:lpstr>                       Scorm Integration</vt:lpstr>
      <vt:lpstr>                       Real time multiplayer</vt:lpstr>
      <vt:lpstr>                       Achievements in game</vt:lpstr>
      <vt:lpstr>                       Game Personalization</vt:lpstr>
      <vt:lpstr>                       Implementation</vt:lpstr>
      <vt:lpstr>                       Used technologies</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Oriented Education</dc:title>
  <dc:creator>Alex</dc:creator>
  <cp:lastModifiedBy>Alex</cp:lastModifiedBy>
  <cp:revision>186</cp:revision>
  <dcterms:created xsi:type="dcterms:W3CDTF">2013-08-11T10:10:59Z</dcterms:created>
  <dcterms:modified xsi:type="dcterms:W3CDTF">2013-08-31T06:32:37Z</dcterms:modified>
</cp:coreProperties>
</file>